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  <p:sldId id="275" r:id="rId5"/>
    <p:sldId id="269" r:id="rId6"/>
    <p:sldId id="268" r:id="rId7"/>
    <p:sldId id="261" r:id="rId8"/>
    <p:sldId id="262" r:id="rId9"/>
    <p:sldId id="263" r:id="rId10"/>
    <p:sldId id="264" r:id="rId11"/>
    <p:sldId id="276" r:id="rId12"/>
    <p:sldId id="266" r:id="rId13"/>
    <p:sldId id="270" r:id="rId14"/>
    <p:sldId id="274" r:id="rId15"/>
    <p:sldId id="27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D433"/>
    <a:srgbClr val="8AB545"/>
    <a:srgbClr val="6C9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0.93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24575,'0'0'-8191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1.85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4.1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9.29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1.2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2.42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3.00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5.55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5.96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6.3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6.70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11-13T17:14:18.79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 1 24575,'-6'0'0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4932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6926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9764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74633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9120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29409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27818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67383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6333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1420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5713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518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868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2240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6346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2354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1501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BB4EA54-F8B1-4CC8-87F5-E94E5F6ED249}" type="datetimeFigureOut">
              <a:rPr lang="en-IN" smtClean="0"/>
              <a:t>14-04-2024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35DD82FE-3F1D-48DC-A3D5-5CB47DFC13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7634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14.png"/><Relationship Id="rId3" Type="http://schemas.openxmlformats.org/officeDocument/2006/relationships/customXml" Target="../ink/ink1.xml"/><Relationship Id="rId7" Type="http://schemas.openxmlformats.org/officeDocument/2006/relationships/customXml" Target="../ink/ink4.xml"/><Relationship Id="rId12" Type="http://schemas.openxmlformats.org/officeDocument/2006/relationships/customXml" Target="../ink/ink9.xml"/><Relationship Id="rId2" Type="http://schemas.openxmlformats.org/officeDocument/2006/relationships/image" Target="../media/image9.png"/><Relationship Id="rId16" Type="http://schemas.openxmlformats.org/officeDocument/2006/relationships/customXml" Target="../ink/ink12.xml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3.xml"/><Relationship Id="rId11" Type="http://schemas.openxmlformats.org/officeDocument/2006/relationships/customXml" Target="../ink/ink8.xml"/><Relationship Id="rId5" Type="http://schemas.openxmlformats.org/officeDocument/2006/relationships/customXml" Target="../ink/ink2.xml"/><Relationship Id="rId15" Type="http://schemas.openxmlformats.org/officeDocument/2006/relationships/customXml" Target="../ink/ink11.xml"/><Relationship Id="rId10" Type="http://schemas.openxmlformats.org/officeDocument/2006/relationships/customXml" Target="../ink/ink7.xml"/><Relationship Id="rId4" Type="http://schemas.openxmlformats.org/officeDocument/2006/relationships/image" Target="../media/image13.png"/><Relationship Id="rId9" Type="http://schemas.openxmlformats.org/officeDocument/2006/relationships/customXml" Target="../ink/ink6.xml"/><Relationship Id="rId14" Type="http://schemas.openxmlformats.org/officeDocument/2006/relationships/customXml" Target="../ink/ink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EED32-3F02-301F-A6C5-7F4FF96A1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69182"/>
            <a:ext cx="9144000" cy="2387600"/>
          </a:xfrm>
        </p:spPr>
        <p:txBody>
          <a:bodyPr/>
          <a:lstStyle/>
          <a:p>
            <a:r>
              <a:rPr lang="en-US" sz="4800" b="1" i="1" u="sng" dirty="0">
                <a:effectLst/>
                <a:latin typeface="Arial Black" panose="020B0A04020102020204" pitchFamily="34" charset="0"/>
                <a:ea typeface="Times New Roman" panose="02020603050405020304" pitchFamily="18" charset="0"/>
              </a:rPr>
              <a:t>Bank </a:t>
            </a:r>
            <a:r>
              <a:rPr lang="en-US" sz="4800" b="1" i="1" u="sng">
                <a:effectLst/>
                <a:latin typeface="Arial Black" panose="020B0A04020102020204" pitchFamily="34" charset="0"/>
                <a:ea typeface="Times New Roman" panose="02020603050405020304" pitchFamily="18" charset="0"/>
              </a:rPr>
              <a:t>Management System</a:t>
            </a:r>
            <a:b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BB250BC-9B89-51EA-3691-77CDB9CC80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724179" cy="861420"/>
          </a:xfrm>
        </p:spPr>
        <p:txBody>
          <a:bodyPr/>
          <a:lstStyle/>
          <a:p>
            <a:r>
              <a:rPr lang="en-US" dirty="0"/>
              <a:t>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770076-5185-0A4E-F7EF-DBB436D1C414}"/>
              </a:ext>
            </a:extLst>
          </p:cNvPr>
          <p:cNvSpPr txBox="1"/>
          <p:nvPr/>
        </p:nvSpPr>
        <p:spPr>
          <a:xfrm>
            <a:off x="7874000" y="4315715"/>
            <a:ext cx="35966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Amasis MT Pro Black" panose="02040A04050005020304" pitchFamily="18" charset="0"/>
              </a:rPr>
              <a:t>Dhruv E23CSEU1031</a:t>
            </a:r>
          </a:p>
          <a:p>
            <a:r>
              <a:rPr lang="en-US" b="1" dirty="0">
                <a:solidFill>
                  <a:schemeClr val="bg2"/>
                </a:solidFill>
                <a:latin typeface="Amasis MT Pro Black" panose="02040A04050005020304" pitchFamily="18" charset="0"/>
              </a:rPr>
              <a:t>Divyansh Jain E23CSEU1042</a:t>
            </a:r>
          </a:p>
          <a:p>
            <a:r>
              <a:rPr lang="en-US" b="1" dirty="0">
                <a:solidFill>
                  <a:schemeClr val="bg2"/>
                </a:solidFill>
                <a:latin typeface="Amasis MT Pro Black" panose="02040A04050005020304" pitchFamily="18" charset="0"/>
              </a:rPr>
              <a:t>Parth Azad E23CSEU1032</a:t>
            </a:r>
            <a:endParaRPr lang="en-IN" b="1" dirty="0">
              <a:solidFill>
                <a:schemeClr val="bg2"/>
              </a:solidFill>
              <a:latin typeface="Amasis MT Pro Black" panose="02040A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7851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8D4A1-F54D-939A-91A8-C2CA35995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183" y="833121"/>
            <a:ext cx="2793159" cy="1099457"/>
          </a:xfrm>
        </p:spPr>
        <p:txBody>
          <a:bodyPr/>
          <a:lstStyle/>
          <a:p>
            <a:r>
              <a:rPr lang="en-US" sz="3200" b="1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Fast Cash</a:t>
            </a:r>
            <a:br>
              <a:rPr lang="en-I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b="1" dirty="0"/>
          </a:p>
        </p:txBody>
      </p:sp>
      <p:pic>
        <p:nvPicPr>
          <p:cNvPr id="24" name="Content Placeholder 23" descr="A close-up of a machine">
            <a:extLst>
              <a:ext uri="{FF2B5EF4-FFF2-40B4-BE49-F238E27FC236}">
                <a16:creationId xmlns:a16="http://schemas.microsoft.com/office/drawing/2014/main" id="{6692C52C-A755-F410-D8D7-2F1CB58DEE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159" y="513184"/>
            <a:ext cx="6270658" cy="583163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B2DDF-C98A-AC42-C1FD-288F8B734F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2183" y="1997528"/>
            <a:ext cx="3612988" cy="4027351"/>
          </a:xfrm>
        </p:spPr>
        <p:txBody>
          <a:bodyPr/>
          <a:lstStyle/>
          <a:p>
            <a:pPr marL="285750" marR="8890" indent="-285750">
              <a:spcAft>
                <a:spcPts val="435"/>
              </a:spcAft>
              <a:buFont typeface="Wingdings" panose="05000000000000000000" pitchFamily="2" charset="2"/>
              <a:buChar char="Ø"/>
            </a:pP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/>
                </a:solidFill>
              </a:rPr>
              <a:t>Here Customer Can Withdraw Cash Using Some Predefined Amount Options.</a:t>
            </a:r>
          </a:p>
          <a:p>
            <a:pPr marL="285750" marR="889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Clicking on Buttons with Amounts will display message Amount Debited. </a:t>
            </a:r>
          </a:p>
          <a:p>
            <a:pPr marL="285750" marR="889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  <a:effectLst/>
              </a:rPr>
              <a:t>If Current Balance is less than Amount Selected , Insufficient Funds  message will be displayed.</a:t>
            </a:r>
          </a:p>
          <a:p>
            <a:pPr marL="285750" marR="889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Back  Button will redirect to Main Window.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EFFCDCB-C6E7-74E0-AD28-689C2DFDE78F}"/>
              </a:ext>
            </a:extLst>
          </p:cNvPr>
          <p:cNvGrpSpPr/>
          <p:nvPr/>
        </p:nvGrpSpPr>
        <p:grpSpPr>
          <a:xfrm>
            <a:off x="7402063" y="3254691"/>
            <a:ext cx="22320" cy="11160"/>
            <a:chOff x="7402063" y="3254691"/>
            <a:chExt cx="22320" cy="111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B589B6BC-686B-D92B-96C9-6CD350702EB4}"/>
                    </a:ext>
                  </a:extLst>
                </p14:cNvPr>
                <p14:cNvContentPartPr/>
                <p14:nvPr/>
              </p14:nvContentPartPr>
              <p14:xfrm>
                <a:off x="7402063" y="3265491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B589B6BC-686B-D92B-96C9-6CD350702EB4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393063" y="325685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0D04BAE5-8278-6B4E-E938-843A67A6967E}"/>
                    </a:ext>
                  </a:extLst>
                </p14:cNvPr>
                <p14:cNvContentPartPr/>
                <p14:nvPr/>
              </p14:nvContentPartPr>
              <p14:xfrm>
                <a:off x="7424023" y="3254691"/>
                <a:ext cx="360" cy="36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0D04BAE5-8278-6B4E-E938-843A67A6967E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15383" y="324605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D3DD963-A594-370E-E468-4A4FC6E05BAF}"/>
              </a:ext>
            </a:extLst>
          </p:cNvPr>
          <p:cNvGrpSpPr/>
          <p:nvPr/>
        </p:nvGrpSpPr>
        <p:grpSpPr>
          <a:xfrm>
            <a:off x="7402063" y="3200331"/>
            <a:ext cx="22320" cy="360"/>
            <a:chOff x="7402063" y="3200331"/>
            <a:chExt cx="2232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10" name="Ink 9">
                  <a:extLst>
                    <a:ext uri="{FF2B5EF4-FFF2-40B4-BE49-F238E27FC236}">
                      <a16:creationId xmlns:a16="http://schemas.microsoft.com/office/drawing/2014/main" id="{834B1603-1CA1-B541-DB40-2F514C7EAA3F}"/>
                    </a:ext>
                  </a:extLst>
                </p14:cNvPr>
                <p14:cNvContentPartPr/>
                <p14:nvPr/>
              </p14:nvContentPartPr>
              <p14:xfrm>
                <a:off x="7402063" y="3200331"/>
                <a:ext cx="360" cy="360"/>
              </p14:xfrm>
            </p:contentPart>
          </mc:Choice>
          <mc:Fallback xmlns="">
            <p:pic>
              <p:nvPicPr>
                <p:cNvPr id="10" name="Ink 9">
                  <a:extLst>
                    <a:ext uri="{FF2B5EF4-FFF2-40B4-BE49-F238E27FC236}">
                      <a16:creationId xmlns:a16="http://schemas.microsoft.com/office/drawing/2014/main" id="{834B1603-1CA1-B541-DB40-2F514C7EAA3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393063" y="31913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57464D28-B05C-91FE-8CA9-5F662B6EF1BC}"/>
                    </a:ext>
                  </a:extLst>
                </p14:cNvPr>
                <p14:cNvContentPartPr/>
                <p14:nvPr/>
              </p14:nvContentPartPr>
              <p14:xfrm>
                <a:off x="7424023" y="3200331"/>
                <a:ext cx="360" cy="360"/>
              </p14:xfrm>
            </p:contentPart>
          </mc:Choice>
          <mc:Fallback xmlns=""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57464D28-B05C-91FE-8CA9-5F662B6EF1BC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15383" y="31913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4D3C3FB-2225-1538-6269-B63545BCCA73}"/>
              </a:ext>
            </a:extLst>
          </p:cNvPr>
          <p:cNvGrpSpPr/>
          <p:nvPr/>
        </p:nvGrpSpPr>
        <p:grpSpPr>
          <a:xfrm>
            <a:off x="7543903" y="3221931"/>
            <a:ext cx="11160" cy="360"/>
            <a:chOff x="7543903" y="3221931"/>
            <a:chExt cx="111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15" name="Ink 14">
                  <a:extLst>
                    <a:ext uri="{FF2B5EF4-FFF2-40B4-BE49-F238E27FC236}">
                      <a16:creationId xmlns:a16="http://schemas.microsoft.com/office/drawing/2014/main" id="{891747A1-2291-D136-6FE5-C7EEEF3C3E62}"/>
                    </a:ext>
                  </a:extLst>
                </p14:cNvPr>
                <p14:cNvContentPartPr/>
                <p14:nvPr/>
              </p14:nvContentPartPr>
              <p14:xfrm>
                <a:off x="7543903" y="3221931"/>
                <a:ext cx="360" cy="360"/>
              </p14:xfrm>
            </p:contentPart>
          </mc:Choice>
          <mc:Fallback xmlns="">
            <p:pic>
              <p:nvPicPr>
                <p:cNvPr id="15" name="Ink 14">
                  <a:extLst>
                    <a:ext uri="{FF2B5EF4-FFF2-40B4-BE49-F238E27FC236}">
                      <a16:creationId xmlns:a16="http://schemas.microsoft.com/office/drawing/2014/main" id="{891747A1-2291-D136-6FE5-C7EEEF3C3E62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349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16" name="Ink 15">
                  <a:extLst>
                    <a:ext uri="{FF2B5EF4-FFF2-40B4-BE49-F238E27FC236}">
                      <a16:creationId xmlns:a16="http://schemas.microsoft.com/office/drawing/2014/main" id="{431E261F-D11D-21C5-238E-AC5849A2A307}"/>
                    </a:ext>
                  </a:extLst>
                </p14:cNvPr>
                <p14:cNvContentPartPr/>
                <p14:nvPr/>
              </p14:nvContentPartPr>
              <p14:xfrm>
                <a:off x="7543903" y="3221931"/>
                <a:ext cx="360" cy="360"/>
              </p14:xfrm>
            </p:contentPart>
          </mc:Choice>
          <mc:Fallback xmlns="">
            <p:pic>
              <p:nvPicPr>
                <p:cNvPr id="16" name="Ink 15">
                  <a:extLst>
                    <a:ext uri="{FF2B5EF4-FFF2-40B4-BE49-F238E27FC236}">
                      <a16:creationId xmlns:a16="http://schemas.microsoft.com/office/drawing/2014/main" id="{431E261F-D11D-21C5-238E-AC5849A2A307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349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17" name="Ink 16">
                  <a:extLst>
                    <a:ext uri="{FF2B5EF4-FFF2-40B4-BE49-F238E27FC236}">
                      <a16:creationId xmlns:a16="http://schemas.microsoft.com/office/drawing/2014/main" id="{F11AC248-318F-4737-9FF7-DE1CC31FD0CF}"/>
                    </a:ext>
                  </a:extLst>
                </p14:cNvPr>
                <p14:cNvContentPartPr/>
                <p14:nvPr/>
              </p14:nvContentPartPr>
              <p14:xfrm>
                <a:off x="7543903" y="3221931"/>
                <a:ext cx="360" cy="360"/>
              </p14:xfrm>
            </p:contentPart>
          </mc:Choice>
          <mc:Fallback xmlns="">
            <p:pic>
              <p:nvPicPr>
                <p:cNvPr id="17" name="Ink 16">
                  <a:extLst>
                    <a:ext uri="{FF2B5EF4-FFF2-40B4-BE49-F238E27FC236}">
                      <a16:creationId xmlns:a16="http://schemas.microsoft.com/office/drawing/2014/main" id="{F11AC248-318F-4737-9FF7-DE1CC31FD0C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349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18" name="Ink 17">
                  <a:extLst>
                    <a:ext uri="{FF2B5EF4-FFF2-40B4-BE49-F238E27FC236}">
                      <a16:creationId xmlns:a16="http://schemas.microsoft.com/office/drawing/2014/main" id="{1B77956A-D1BC-506B-1BAF-2D0AB859CD00}"/>
                    </a:ext>
                  </a:extLst>
                </p14:cNvPr>
                <p14:cNvContentPartPr/>
                <p14:nvPr/>
              </p14:nvContentPartPr>
              <p14:xfrm>
                <a:off x="7554703" y="3221931"/>
                <a:ext cx="360" cy="360"/>
              </p14:xfrm>
            </p:contentPart>
          </mc:Choice>
          <mc:Fallback xmlns="">
            <p:pic>
              <p:nvPicPr>
                <p:cNvPr id="18" name="Ink 17">
                  <a:extLst>
                    <a:ext uri="{FF2B5EF4-FFF2-40B4-BE49-F238E27FC236}">
                      <a16:creationId xmlns:a16="http://schemas.microsoft.com/office/drawing/2014/main" id="{1B77956A-D1BC-506B-1BAF-2D0AB859CD00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54570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3E04A0E1-ABFE-854E-F91D-C7CD4A709D10}"/>
                  </a:ext>
                </a:extLst>
              </p14:cNvPr>
              <p14:cNvContentPartPr/>
              <p14:nvPr/>
            </p14:nvContentPartPr>
            <p14:xfrm>
              <a:off x="7443823" y="3243891"/>
              <a:ext cx="2160" cy="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3E04A0E1-ABFE-854E-F91D-C7CD4A709D1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434823" y="3235251"/>
                <a:ext cx="19800" cy="18000"/>
              </a:xfrm>
              <a:prstGeom prst="rect">
                <a:avLst/>
              </a:prstGeom>
            </p:spPr>
          </p:pic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9F202503-0851-57F5-2BD5-049E5A78C40B}"/>
              </a:ext>
            </a:extLst>
          </p:cNvPr>
          <p:cNvGrpSpPr/>
          <p:nvPr/>
        </p:nvGrpSpPr>
        <p:grpSpPr>
          <a:xfrm>
            <a:off x="7380463" y="3221931"/>
            <a:ext cx="43920" cy="360"/>
            <a:chOff x="7380463" y="3221931"/>
            <a:chExt cx="4392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6A4794BB-AC19-7C3B-F715-55AF1E49A508}"/>
                    </a:ext>
                  </a:extLst>
                </p14:cNvPr>
                <p14:cNvContentPartPr/>
                <p14:nvPr/>
              </p14:nvContentPartPr>
              <p14:xfrm>
                <a:off x="7380463" y="3221931"/>
                <a:ext cx="360" cy="360"/>
              </p14:xfrm>
            </p:contentPart>
          </mc:Choice>
          <mc:Fallback xmlns=""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6A4794BB-AC19-7C3B-F715-55AF1E49A508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37146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5">
              <p14:nvContentPartPr>
                <p14:cNvPr id="14" name="Ink 13">
                  <a:extLst>
                    <a:ext uri="{FF2B5EF4-FFF2-40B4-BE49-F238E27FC236}">
                      <a16:creationId xmlns:a16="http://schemas.microsoft.com/office/drawing/2014/main" id="{CD905F2B-FC97-E54F-398F-5B4EA8EA692F}"/>
                    </a:ext>
                  </a:extLst>
                </p14:cNvPr>
                <p14:cNvContentPartPr/>
                <p14:nvPr/>
              </p14:nvContentPartPr>
              <p14:xfrm>
                <a:off x="7424023" y="3221931"/>
                <a:ext cx="360" cy="360"/>
              </p14:xfrm>
            </p:contentPart>
          </mc:Choice>
          <mc:Fallback xmlns="">
            <p:pic>
              <p:nvPicPr>
                <p:cNvPr id="14" name="Ink 13">
                  <a:extLst>
                    <a:ext uri="{FF2B5EF4-FFF2-40B4-BE49-F238E27FC236}">
                      <a16:creationId xmlns:a16="http://schemas.microsoft.com/office/drawing/2014/main" id="{CD905F2B-FC97-E54F-398F-5B4EA8EA692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1538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21" name="Ink 20">
                  <a:extLst>
                    <a:ext uri="{FF2B5EF4-FFF2-40B4-BE49-F238E27FC236}">
                      <a16:creationId xmlns:a16="http://schemas.microsoft.com/office/drawing/2014/main" id="{EB619AE8-61DA-FA89-3AA0-2F1FAC068386}"/>
                    </a:ext>
                  </a:extLst>
                </p14:cNvPr>
                <p14:cNvContentPartPr/>
                <p14:nvPr/>
              </p14:nvContentPartPr>
              <p14:xfrm>
                <a:off x="7413223" y="3221931"/>
                <a:ext cx="360" cy="360"/>
              </p14:xfrm>
            </p:contentPart>
          </mc:Choice>
          <mc:Fallback xmlns="">
            <p:pic>
              <p:nvPicPr>
                <p:cNvPr id="21" name="Ink 20">
                  <a:extLst>
                    <a:ext uri="{FF2B5EF4-FFF2-40B4-BE49-F238E27FC236}">
                      <a16:creationId xmlns:a16="http://schemas.microsoft.com/office/drawing/2014/main" id="{EB619AE8-61DA-FA89-3AA0-2F1FAC068386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404583" y="321293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287871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6F11F-3EBD-8DE0-678A-7FB3ED7B2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039" y="713378"/>
            <a:ext cx="3300414" cy="859971"/>
          </a:xfrm>
        </p:spPr>
        <p:txBody>
          <a:bodyPr/>
          <a:lstStyle/>
          <a:p>
            <a:r>
              <a:rPr lang="en-IN" sz="3200" b="1" u="sng" dirty="0">
                <a:latin typeface="Times New Roman" panose="02020603050405020304" pitchFamily="18" charset="0"/>
              </a:rPr>
              <a:t>PIN Change</a:t>
            </a:r>
            <a:endParaRPr lang="en-IN" sz="3200" u="sng" dirty="0"/>
          </a:p>
        </p:txBody>
      </p:sp>
      <p:pic>
        <p:nvPicPr>
          <p:cNvPr id="5" name="Content Placeholder 4" descr="A close-up of a machine&#10;&#10;Description automatically generated">
            <a:extLst>
              <a:ext uri="{FF2B5EF4-FFF2-40B4-BE49-F238E27FC236}">
                <a16:creationId xmlns:a16="http://schemas.microsoft.com/office/drawing/2014/main" id="{528CFDCA-F953-38A9-AAB0-0EA7901AB0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5387" y="515566"/>
            <a:ext cx="6361890" cy="560151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51489-DEB4-DF1F-457E-2A2B83E8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1039" y="1864360"/>
            <a:ext cx="3983103" cy="4155440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/>
                </a:solidFill>
              </a:rPr>
              <a:t>Here Customer Can Change Their Account PIN By Clicking On CHANGE Button.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1600" dirty="0">
                <a:solidFill>
                  <a:schemeClr val="bg1"/>
                </a:solidFill>
              </a:rPr>
              <a:t>Message appears if Both Fields does not match or any field is empty or PIN entered is not 4-digit.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Back  Button will redirect to Main Window.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748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DD029FC-684F-483A-A8BD-1F092BFFB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3C96DD-C9B2-4B53-AEC5-8CB276D3C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62F19CA-71D7-45F5-9123-CA712C528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3886C2A0-05BA-4243-B351-00C64563A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C87CEB4-8F81-455D-A076-159940550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C9FC7F0-1AE4-4459-B8F2-219D7598B9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D48B9DA-44B2-4334-96CF-D089EFEC9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79089964-B99F-487E-840E-FD3D7E88C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EC4611E9-9EAD-44EF-967C-9F3F3066D0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5916A076-E219-44E3-8EB5-1C04EFCD17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764F0A0-D07C-4159-9427-D25058257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E47C794-DD90-4D91-829F-2F92D74D4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9A91F91-27C6-4301-95BB-38D75819E4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146DDC2-5A93-4B50-B8F4-B5311F9EC5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9AA3227-4C96-4188-B279-CBD4D28FA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3943AC8-1C36-402E-9CF9-236EC8994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107455A9-9423-4813-B4F5-5987FC507E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523852" y="18006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id="{553DE0C0-A442-421A-BC88-7C91FBC0D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612744" y="27763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0D557BDA-150C-4379-BDD2-E21312590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36F11F-3EBD-8DE0-678A-7FB3ED7B2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425580" cy="162232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u="sng"/>
              <a:t>Mini Statement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51489-DEB4-DF1F-457E-2A2B83E8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9097" y="1777379"/>
            <a:ext cx="6456769" cy="38117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Here Customer Can Get a Mini Statement of their Transactions By Clicking on MINI STATEMENT Button.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Mini Statement Contains recent Transactions including Date, Time , Amount And Type of Transaction.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EXIT Button will redirect to Main Frame.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90D4F95-AC40-4C7F-8794-DF2B6F750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5" name="Content Placeholder 4" descr="A pink card with numbers and numbers&#10;&#10;Description automatically generated">
            <a:extLst>
              <a:ext uri="{FF2B5EF4-FFF2-40B4-BE49-F238E27FC236}">
                <a16:creationId xmlns:a16="http://schemas.microsoft.com/office/drawing/2014/main" id="{2C97F049-2477-5F5D-5D59-11A41A765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6328" y="645106"/>
            <a:ext cx="3825978" cy="558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89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19D6B-ECE3-05B9-2159-CEDAFBBBE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3133726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u="sng"/>
              <a:t>Balance Enquiry</a:t>
            </a:r>
            <a:endParaRPr lang="en-US" sz="3300"/>
          </a:p>
        </p:txBody>
      </p:sp>
      <p:pic>
        <p:nvPicPr>
          <p:cNvPr id="10" name="Content Placeholder 9" descr="A close-up of a machine&#10;&#10;Description automatically generated">
            <a:extLst>
              <a:ext uri="{FF2B5EF4-FFF2-40B4-BE49-F238E27FC236}">
                <a16:creationId xmlns:a16="http://schemas.microsoft.com/office/drawing/2014/main" id="{9A7E5DE8-CF15-310B-287D-028DB44A81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73" r="16414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ECBEA4-8126-BFB6-2398-68ECB6AC86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marR="60706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Here Customers Can See Their Current Balance.</a:t>
            </a:r>
          </a:p>
          <a:p>
            <a:pPr marL="285750" marR="60706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Back  Button will redirect to Main Window.</a:t>
            </a:r>
          </a:p>
          <a:p>
            <a:pPr marR="607060"/>
            <a:endParaRPr lang="en-US" dirty="0">
              <a:solidFill>
                <a:schemeClr val="bg1"/>
              </a:solidFill>
              <a:effectLst/>
            </a:endParaRPr>
          </a:p>
          <a:p>
            <a:pPr>
              <a:buFont typeface="Wingdings 3" charset="2"/>
              <a:buChar char="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480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B939C-87BE-06C9-E217-4594BCC91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324" y="1191383"/>
            <a:ext cx="8761413" cy="706964"/>
          </a:xfrm>
        </p:spPr>
        <p:txBody>
          <a:bodyPr/>
          <a:lstStyle/>
          <a:p>
            <a:r>
              <a:rPr lang="en-IN" sz="4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CONCLUSION</a:t>
            </a:r>
            <a:br>
              <a:rPr lang="en-IN" sz="4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IN" sz="4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950818-C140-6B46-D4DD-86CBB8172FCC}"/>
              </a:ext>
            </a:extLst>
          </p:cNvPr>
          <p:cNvSpPr txBox="1"/>
          <p:nvPr/>
        </p:nvSpPr>
        <p:spPr>
          <a:xfrm>
            <a:off x="1016537" y="2601685"/>
            <a:ext cx="8485105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is a software which helps the user to work with the bank services like</a:t>
            </a:r>
          </a:p>
          <a:p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</a:t>
            </a:r>
            <a:r>
              <a:rPr lang="en-IN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opening a new account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Cash Deposit , </a:t>
            </a:r>
            <a:r>
              <a:rPr lang="en-IN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Cash Withdraw , PIN Change , 	Balance Enquiry .</a:t>
            </a:r>
            <a:endParaRPr lang="en-IN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software reduces the amount of manual data entry and gives</a:t>
            </a:r>
          </a:p>
          <a:p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greater efficiency. The User Interface of it is very friendly and can be easily</a:t>
            </a:r>
          </a:p>
          <a:p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used by anyone.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It also decreases the amount of time taken to Write Account Details, </a:t>
            </a:r>
            <a:r>
              <a:rPr lang="en-IN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Transaction History etc</a:t>
            </a:r>
            <a:r>
              <a:rPr lang="en-IN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145824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5A992EA8-A2AE-480C-BFF9-7B1346439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0F6F97DA-7406-453D-9AB4-28B0891BB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31D171A9-30C8-4156-8EAF-50888EBE7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52A6C74-8DC4-4902-962C-0DAFD7F9B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D34C65DE-5132-426E-9E92-81CB9EFF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63FE9C4-150E-4C97-A21E-53B7CD261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F4DD7FA2-5B3A-4DD2-BA1A-735CC86BA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B11D6824-D097-439B-9956-5436E5111A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5669AB50-4CAD-4D10-A09A-A0C01AF9E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83E2D8-ECF5-CEF7-C250-DEFE91D8C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061" y="1241266"/>
            <a:ext cx="5428551" cy="315375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b="1" i="0" kern="1200" dirty="0">
                <a:solidFill>
                  <a:srgbClr val="92D050"/>
                </a:solidFill>
                <a:latin typeface="Bodoni MT" panose="02070603080606020203" pitchFamily="18" charset="0"/>
              </a:rPr>
              <a:t>THANK YOU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C5EAE72-3D24-4A03-9BDF-FBE8C100A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3335" y="396836"/>
            <a:ext cx="4992158" cy="6058999"/>
            <a:chOff x="423335" y="396836"/>
            <a:chExt cx="4992158" cy="6058999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76F2A6D-EB50-477B-BD17-230CCC88F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flipH="1">
              <a:off x="423335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8FBA8B6C-1D72-481E-A101-FBBBF888B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400000" flipH="1">
              <a:off x="170217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46FCD9A8-07DA-4FCE-B3CC-44762A40BD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5677511" flipH="1">
              <a:off x="3545327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51" name="Graphic 50" descr="Smiling Face with No Fill">
            <a:extLst>
              <a:ext uri="{FF2B5EF4-FFF2-40B4-BE49-F238E27FC236}">
                <a16:creationId xmlns:a16="http://schemas.microsoft.com/office/drawing/2014/main" id="{63B92485-9D2E-AC0C-FDA8-4ABD8C38A4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9764" y="1665878"/>
            <a:ext cx="3526244" cy="352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385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947D0-A507-B4A9-888F-296C94C21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INTRODUCTION</a:t>
            </a:r>
            <a:endParaRPr lang="en-IN" sz="54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CA0D2-F9E5-6AD6-FF7C-37B2A4DB4C74}"/>
              </a:ext>
            </a:extLst>
          </p:cNvPr>
          <p:cNvSpPr txBox="1"/>
          <p:nvPr/>
        </p:nvSpPr>
        <p:spPr>
          <a:xfrm>
            <a:off x="497003" y="2375311"/>
            <a:ext cx="8761413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52145" marR="8890"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Bank  Management System project is a model Internet Banking Site. 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52145" marR="8890" algn="just"/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937895" marR="889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site enables the customers to perform the basic banking transactions by sitting at their office or at homes through PC or laptop.</a:t>
            </a:r>
          </a:p>
          <a:p>
            <a:pPr marL="937895" marR="889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provides the access to the customer to create an account, deposit/withdraw the cash from his account, generate statement, enquire balance, change pin</a:t>
            </a:r>
          </a:p>
          <a:p>
            <a:pPr marL="937895" marR="889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has been developed to carry out the processes easily and quickly, which is not possible with the manuals systems, which are overcome by this software.</a:t>
            </a:r>
          </a:p>
          <a:p>
            <a:pPr marL="652145" marR="8890" algn="just"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primary aim of this Bank Management System is to provide an improved design methodology, which envisages the future expansion, and modification, which is necessary for a core sector like banking. This necessitates the design to be expandable and modifiable and so a modular approach is used in developing the application software.</a:t>
            </a:r>
            <a:endParaRPr lang="en-IN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715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8E097-BD15-8243-A941-B392390E6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Objective Of The Project</a:t>
            </a:r>
            <a:endParaRPr lang="en-IN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8D0BB5-E2C6-E58C-FA86-D4D717206D80}"/>
              </a:ext>
            </a:extLst>
          </p:cNvPr>
          <p:cNvSpPr txBox="1"/>
          <p:nvPr/>
        </p:nvSpPr>
        <p:spPr>
          <a:xfrm>
            <a:off x="1154953" y="2982201"/>
            <a:ext cx="8080487" cy="2737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607060" lvl="0" indent="-342900" fontAlgn="base">
              <a:lnSpc>
                <a:spcPct val="137000"/>
              </a:lnSpc>
              <a:spcAft>
                <a:spcPts val="715"/>
              </a:spcAft>
              <a:buClr>
                <a:srgbClr val="000000"/>
              </a:buClr>
              <a:buSzPts val="1500"/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</a:t>
            </a:r>
            <a:r>
              <a:rPr lang="en-US" dirty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enable the 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ustomers to perform the basic banking transactions online</a:t>
            </a: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 </a:t>
            </a:r>
            <a:endParaRPr lang="en-IN" sz="1800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marR="607060" lvl="0" indent="-342900" fontAlgn="base">
              <a:spcAft>
                <a:spcPts val="765"/>
              </a:spcAft>
              <a:buClr>
                <a:srgbClr val="000000"/>
              </a:buClr>
              <a:buSzPts val="1500"/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keep the information of Customer Transactions. </a:t>
            </a:r>
            <a:endParaRPr lang="en-IN" sz="1800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marR="607060" lvl="0" indent="-342900" fontAlgn="base">
              <a:lnSpc>
                <a:spcPct val="137000"/>
              </a:lnSpc>
              <a:spcAft>
                <a:spcPts val="690"/>
              </a:spcAft>
              <a:buClr>
                <a:srgbClr val="000000"/>
              </a:buClr>
              <a:buSzPts val="1500"/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keep the </a:t>
            </a:r>
            <a:r>
              <a:rPr lang="en-US" dirty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Interface user-friendly for Customer</a:t>
            </a: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 </a:t>
            </a:r>
            <a:endParaRPr lang="en-IN" sz="1800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342900" marR="607060" lvl="0" indent="-342900" fontAlgn="base">
              <a:spcAft>
                <a:spcPts val="770"/>
              </a:spcAft>
              <a:buClr>
                <a:srgbClr val="000000"/>
              </a:buClr>
              <a:buSzPts val="1500"/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</a:t>
            </a:r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 better understanding of Online Banking System and activities performed by various roles in the banking sector</a:t>
            </a: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 </a:t>
            </a:r>
          </a:p>
          <a:p>
            <a:pPr marL="342900" marR="607060" lvl="0" indent="-342900" fontAlgn="base">
              <a:lnSpc>
                <a:spcPct val="142000"/>
              </a:lnSpc>
              <a:spcAft>
                <a:spcPts val="0"/>
              </a:spcAft>
              <a:buClr>
                <a:srgbClr val="000000"/>
              </a:buClr>
              <a:buSzPts val="1500"/>
              <a:buFont typeface="Arial" panose="020B0604020202020204" pitchFamily="34" charset="0"/>
              <a:buChar char="•"/>
            </a:pP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 save the time by Providing Banking Services </a:t>
            </a:r>
            <a:r>
              <a:rPr lang="en-US" dirty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O</a:t>
            </a:r>
            <a:r>
              <a:rPr lang="en-US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nline. </a:t>
            </a:r>
            <a:endParaRPr lang="en-IN" sz="1800" u="none" strike="noStrike" dirty="0">
              <a:effectLst/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285750" marR="8890" indent="-285750">
              <a:spcAft>
                <a:spcPts val="890"/>
              </a:spcAft>
              <a:buFont typeface="Arial" panose="020B0604020202020204" pitchFamily="34" charset="0"/>
              <a:buChar char="•"/>
            </a:pP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234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8E097-BD15-8243-A941-B392390E6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Individual Responsibilities</a:t>
            </a:r>
            <a:endParaRPr lang="en-IN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0B5552-C0EA-675F-FC43-6C65D6665128}"/>
              </a:ext>
            </a:extLst>
          </p:cNvPr>
          <p:cNvSpPr txBox="1"/>
          <p:nvPr/>
        </p:nvSpPr>
        <p:spPr>
          <a:xfrm>
            <a:off x="979714" y="2957804"/>
            <a:ext cx="102076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u="sng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Technologies Used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JAVA BASICS , My SQL , JDBC , JAVA SWING , JAVA AWT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Dhruv – Login , Sign Up, Pin Change, Deposit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Divyansh Jain – Cash Withdraw, Fast Cash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Parth Azad – Balance Enquiry , Mini Statement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35167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00F7-9E75-0ED3-6A37-D323CA972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2811" y="1447800"/>
            <a:ext cx="2793159" cy="718457"/>
          </a:xfrm>
        </p:spPr>
        <p:txBody>
          <a:bodyPr/>
          <a:lstStyle/>
          <a:p>
            <a:r>
              <a:rPr lang="en-US" sz="3200" b="1" u="sng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Login</a:t>
            </a:r>
            <a:endParaRPr lang="en-IN" sz="3200" b="1" dirty="0"/>
          </a:p>
        </p:txBody>
      </p:sp>
      <p:pic>
        <p:nvPicPr>
          <p:cNvPr id="12" name="Content Placeholder 11" descr="A screenshot of a bank account&#10;&#10;Description automatically generated">
            <a:extLst>
              <a:ext uri="{FF2B5EF4-FFF2-40B4-BE49-F238E27FC236}">
                <a16:creationId xmlns:a16="http://schemas.microsoft.com/office/drawing/2014/main" id="{391F0970-2AAB-B9A9-F5CB-7A5F5A2CF2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675" y="1731523"/>
            <a:ext cx="5527514" cy="3455153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B5DF2D-5392-4D30-8486-C02CC0158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2026" y="2525486"/>
            <a:ext cx="3656532" cy="312927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Here Customer can login to their respective accounts by entering their card number and pin.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Or They Can Create a New Account .</a:t>
            </a:r>
            <a:endParaRPr lang="en-US" sz="1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b="1" dirty="0">
              <a:latin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66257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EE5B4415-D31B-404F-BB28-41270F54A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0C6E0C3A-87AA-461B-983E-9FFC441F4E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CD2E0DC-D51F-426B-AE01-BCAF4E2E9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4078303-BDFB-477C-9B55-465CAB4ED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444C16B-AD20-4069-90CA-96D7016DD4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628389C-DCFA-43F3-9ECD-4F726CA75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6C77826-3467-4D0C-AC11-70BC93AC0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81" name="Freeform 5">
              <a:extLst>
                <a:ext uri="{FF2B5EF4-FFF2-40B4-BE49-F238E27FC236}">
                  <a16:creationId xmlns:a16="http://schemas.microsoft.com/office/drawing/2014/main" id="{3E31F104-630F-4639-8824-5D01CAEC5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2" name="Freeform 5">
              <a:extLst>
                <a:ext uri="{FF2B5EF4-FFF2-40B4-BE49-F238E27FC236}">
                  <a16:creationId xmlns:a16="http://schemas.microsoft.com/office/drawing/2014/main" id="{E830E334-C153-45AB-8276-EA0687BA5A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83" name="Freeform 5">
              <a:extLst>
                <a:ext uri="{FF2B5EF4-FFF2-40B4-BE49-F238E27FC236}">
                  <a16:creationId xmlns:a16="http://schemas.microsoft.com/office/drawing/2014/main" id="{AD79E3F5-5837-44F6-83B6-6FBD7A1FA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5" name="Rectangle 84">
            <a:extLst>
              <a:ext uri="{FF2B5EF4-FFF2-40B4-BE49-F238E27FC236}">
                <a16:creationId xmlns:a16="http://schemas.microsoft.com/office/drawing/2014/main" id="{7BD64BE1-CE45-4646-97A1-4349D5EF3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2A359050-52AD-4A61-813D-5B9F461F8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8A79BB7A-15DC-482F-AEAF-594A77383D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89" name="Freeform 5">
              <a:extLst>
                <a:ext uri="{FF2B5EF4-FFF2-40B4-BE49-F238E27FC236}">
                  <a16:creationId xmlns:a16="http://schemas.microsoft.com/office/drawing/2014/main" id="{D81CF798-7A9B-4646-BD0D-5F83B957E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2ABE61-6691-3B15-676A-BEB369DDC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u="sng" dirty="0">
                <a:effectLst/>
              </a:rPr>
              <a:t>Sign Up</a:t>
            </a:r>
            <a:endParaRPr lang="en-US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4AAC3B-353B-7665-BBBC-812A82D5CC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  <a:effectLst/>
              </a:rPr>
              <a:t>Here New </a:t>
            </a:r>
            <a:r>
              <a:rPr lang="en-US">
                <a:solidFill>
                  <a:schemeClr val="bg1"/>
                </a:solidFill>
              </a:rPr>
              <a:t>C</a:t>
            </a:r>
            <a:r>
              <a:rPr lang="en-US">
                <a:solidFill>
                  <a:schemeClr val="bg1"/>
                </a:solidFill>
                <a:effectLst/>
              </a:rPr>
              <a:t>ustomers will Sign Up to </a:t>
            </a:r>
            <a:r>
              <a:rPr lang="en-US">
                <a:solidFill>
                  <a:schemeClr val="bg1"/>
                </a:solidFill>
              </a:rPr>
              <a:t>Create</a:t>
            </a:r>
            <a:r>
              <a:rPr lang="en-US">
                <a:solidFill>
                  <a:schemeClr val="bg1"/>
                </a:solidFill>
                <a:effectLst/>
              </a:rPr>
              <a:t> their accounts.</a:t>
            </a:r>
          </a:p>
          <a:p>
            <a:pPr marL="285750" indent="-285750"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</a:rPr>
              <a:t>C</a:t>
            </a:r>
            <a:r>
              <a:rPr lang="en-US">
                <a:solidFill>
                  <a:schemeClr val="bg1"/>
                </a:solidFill>
                <a:effectLst/>
              </a:rPr>
              <a:t>ustomers  have to </a:t>
            </a:r>
            <a:r>
              <a:rPr lang="en-US">
                <a:solidFill>
                  <a:schemeClr val="bg1"/>
                </a:solidFill>
              </a:rPr>
              <a:t>E</a:t>
            </a:r>
            <a:r>
              <a:rPr lang="en-US">
                <a:solidFill>
                  <a:schemeClr val="bg1"/>
                </a:solidFill>
                <a:effectLst/>
              </a:rPr>
              <a:t>nter t</a:t>
            </a:r>
            <a:r>
              <a:rPr lang="en-US">
                <a:solidFill>
                  <a:schemeClr val="bg1"/>
                </a:solidFill>
              </a:rPr>
              <a:t>heir </a:t>
            </a:r>
          </a:p>
          <a:p>
            <a:pPr marL="285750" indent="-285750"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</a:rPr>
              <a:t>P</a:t>
            </a:r>
            <a:r>
              <a:rPr lang="en-US">
                <a:solidFill>
                  <a:schemeClr val="bg1"/>
                </a:solidFill>
                <a:effectLst/>
              </a:rPr>
              <a:t>ersonal Details</a:t>
            </a:r>
          </a:p>
          <a:p>
            <a:pPr marL="285750" indent="-285750"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</a:rPr>
              <a:t>Additional Details</a:t>
            </a:r>
          </a:p>
          <a:p>
            <a:pPr marL="285750" indent="-285750"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  <a:effectLst/>
              </a:rPr>
              <a:t>Some Account Details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Wingdings 3" charset="2"/>
              <a:buChar char=""/>
            </a:pPr>
            <a:r>
              <a:rPr lang="en-US">
                <a:solidFill>
                  <a:schemeClr val="bg1"/>
                </a:solidFill>
              </a:rPr>
              <a:t>Submit Button Will Generate Account Number and Save Details</a:t>
            </a:r>
          </a:p>
          <a:p>
            <a:pPr>
              <a:buFont typeface="Wingdings 3" charset="2"/>
              <a:buChar char=""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48" name="Picture 47" descr="A green screen shot of a bank account&#10;&#10;Description automatically generated">
            <a:extLst>
              <a:ext uri="{FF2B5EF4-FFF2-40B4-BE49-F238E27FC236}">
                <a16:creationId xmlns:a16="http://schemas.microsoft.com/office/drawing/2014/main" id="{CDF3513C-6D10-FD2C-BAA4-F2B1BA6882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81" r="32370" b="-1"/>
          <a:stretch/>
        </p:blipFill>
        <p:spPr>
          <a:xfrm>
            <a:off x="5030881" y="637835"/>
            <a:ext cx="3277629" cy="5394148"/>
          </a:xfrm>
          <a:prstGeom prst="rect">
            <a:avLst/>
          </a:prstGeom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17A0E0FE-7103-47CC-9F59-1BD983D20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pic>
        <p:nvPicPr>
          <p:cNvPr id="11" name="Content Placeholder 10" descr="A blue screen shot of a application form&#10;&#10;Description automatically generated">
            <a:extLst>
              <a:ext uri="{FF2B5EF4-FFF2-40B4-BE49-F238E27FC236}">
                <a16:creationId xmlns:a16="http://schemas.microsoft.com/office/drawing/2014/main" id="{FEB0DE21-B187-EA54-234A-3256E08A03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3" r="3" b="1837"/>
          <a:stretch/>
        </p:blipFill>
        <p:spPr>
          <a:xfrm>
            <a:off x="8308510" y="3346042"/>
            <a:ext cx="3277630" cy="2708207"/>
          </a:xfrm>
          <a:prstGeom prst="rect">
            <a:avLst/>
          </a:prstGeom>
        </p:spPr>
      </p:pic>
      <p:pic>
        <p:nvPicPr>
          <p:cNvPr id="69" name="Picture 68" descr="A screenshot of a computer&#10;&#10;Description automatically generated">
            <a:extLst>
              <a:ext uri="{FF2B5EF4-FFF2-40B4-BE49-F238E27FC236}">
                <a16:creationId xmlns:a16="http://schemas.microsoft.com/office/drawing/2014/main" id="{441E7F26-429B-3029-58B9-7E62800CFE9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6160"/>
          <a:stretch/>
        </p:blipFill>
        <p:spPr>
          <a:xfrm>
            <a:off x="8308510" y="637836"/>
            <a:ext cx="3277630" cy="270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369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9EFF0-F865-36D0-DE2D-91C2F98C6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3133726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 u="sng">
                <a:effectLst/>
              </a:rPr>
              <a:t>Main Window</a:t>
            </a:r>
            <a:endParaRPr lang="en-US" sz="3300" u="sng"/>
          </a:p>
        </p:txBody>
      </p:sp>
      <p:pic>
        <p:nvPicPr>
          <p:cNvPr id="8" name="Content Placeholder 7" descr="A close-up of a machine&#10;&#10;Description automatically generated">
            <a:extLst>
              <a:ext uri="{FF2B5EF4-FFF2-40B4-BE49-F238E27FC236}">
                <a16:creationId xmlns:a16="http://schemas.microsoft.com/office/drawing/2014/main" id="{49D20D17-A6E0-FE87-21E4-4402FA7635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8" r="15019" b="2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D57C39-8727-A395-F1F4-60EB04AFE2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  <a:effectLst/>
              </a:rPr>
              <a:t>Here Customers can Click on the displayed buttons to avail the services mentioned.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By This Customer will be redirected to the linked Page.</a:t>
            </a:r>
            <a:endParaRPr lang="en-US" sz="1600" dirty="0">
              <a:solidFill>
                <a:schemeClr val="bg1"/>
              </a:solidFill>
              <a:effectLst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Customers can Click on Exit Button to Close the Screen.</a:t>
            </a:r>
            <a:endParaRPr lang="en-US" sz="160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24900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35BE4-5E2B-33A5-CB4D-ECF4BE212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3133726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u="sng" dirty="0"/>
              <a:t>Deposit </a:t>
            </a:r>
          </a:p>
        </p:txBody>
      </p:sp>
      <p:pic>
        <p:nvPicPr>
          <p:cNvPr id="7" name="Content Placeholder 6" descr="A close-up of a machine&#10;&#10;Description automatically generated">
            <a:extLst>
              <a:ext uri="{FF2B5EF4-FFF2-40B4-BE49-F238E27FC236}">
                <a16:creationId xmlns:a16="http://schemas.microsoft.com/office/drawing/2014/main" id="{480D8990-1D30-F02F-5404-A742179F2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8" r="14729" b="2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66E17A-B255-D043-FF2E-751A439DA5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Here Customers Can Enter the Amount they Want to Deposit.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Clicking on Deposit Button will display Amount deposited successfully.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Back  Button will redirect to Main Window  </a:t>
            </a:r>
          </a:p>
        </p:txBody>
      </p:sp>
    </p:spTree>
    <p:extLst>
      <p:ext uri="{BB962C8B-B14F-4D97-AF65-F5344CB8AC3E}">
        <p14:creationId xmlns:p14="http://schemas.microsoft.com/office/powerpoint/2010/main" val="2387845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0F5F5-9C3F-6237-39D1-6813485AF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3133726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u="sng"/>
              <a:t>Cash Withdrawal</a:t>
            </a:r>
            <a:br>
              <a:rPr lang="en-US" sz="2800">
                <a:effectLst/>
              </a:rPr>
            </a:br>
            <a:endParaRPr lang="en-US" sz="2800"/>
          </a:p>
        </p:txBody>
      </p:sp>
      <p:pic>
        <p:nvPicPr>
          <p:cNvPr id="8" name="Content Placeholder 7" descr="A close-up of a machine&#10;&#10;Description automatically generated">
            <a:extLst>
              <a:ext uri="{FF2B5EF4-FFF2-40B4-BE49-F238E27FC236}">
                <a16:creationId xmlns:a16="http://schemas.microsoft.com/office/drawing/2014/main" id="{400C6EF5-03BC-981A-4F6C-0EAA8A9A95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2" r="14649" b="-2"/>
          <a:stretch/>
        </p:blipFill>
        <p:spPr>
          <a:xfrm>
            <a:off x="5194607" y="803751"/>
            <a:ext cx="6391533" cy="525049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8C958-8054-2AE8-2401-DFA332773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marR="889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  <a:effectLst/>
              </a:rPr>
              <a:t>Here Customer will Enter the Amount They Want to Withdraw.</a:t>
            </a:r>
          </a:p>
          <a:p>
            <a:pPr marL="285750" marR="889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Clicking on Withdraw Button will display message Amount Debited </a:t>
            </a:r>
          </a:p>
          <a:p>
            <a:pPr marL="285750" marR="889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  <a:effectLst/>
              </a:rPr>
              <a:t>If Current Balance is less than Amount Entered, Insufficient Funds  message will be displayed.</a:t>
            </a:r>
          </a:p>
          <a:p>
            <a:pPr marL="285750" marR="8890" indent="-285750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bg1"/>
                </a:solidFill>
              </a:rPr>
              <a:t>Back  Button will redirect to Main Window.</a:t>
            </a:r>
          </a:p>
          <a:p>
            <a:pPr marL="285750" marR="8890" indent="-285750">
              <a:buFont typeface="Wingdings 3" charset="2"/>
              <a:buChar char=""/>
            </a:pPr>
            <a:endParaRPr lang="en-US" dirty="0">
              <a:solidFill>
                <a:schemeClr val="bg1"/>
              </a:solidFill>
              <a:effectLst/>
            </a:endParaRPr>
          </a:p>
          <a:p>
            <a:pPr marL="285750" indent="-285750">
              <a:buFont typeface="Wingdings 3" charset="2"/>
              <a:buChar char="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52662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442</TotalTime>
  <Words>686</Words>
  <Application>Microsoft Office PowerPoint</Application>
  <PresentationFormat>Widescreen</PresentationFormat>
  <Paragraphs>75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ADLaM Display</vt:lpstr>
      <vt:lpstr>Amasis MT Pro Black</vt:lpstr>
      <vt:lpstr>Arial</vt:lpstr>
      <vt:lpstr>Arial Black</vt:lpstr>
      <vt:lpstr>Bodoni MT</vt:lpstr>
      <vt:lpstr>Century Gothic</vt:lpstr>
      <vt:lpstr>Times New Roman</vt:lpstr>
      <vt:lpstr>Wingdings</vt:lpstr>
      <vt:lpstr>Wingdings 3</vt:lpstr>
      <vt:lpstr>Ion Boardroom</vt:lpstr>
      <vt:lpstr>Bank Management System </vt:lpstr>
      <vt:lpstr>INTRODUCTION</vt:lpstr>
      <vt:lpstr>Objective Of The Project</vt:lpstr>
      <vt:lpstr>Individual Responsibilities</vt:lpstr>
      <vt:lpstr>Login</vt:lpstr>
      <vt:lpstr>Sign Up</vt:lpstr>
      <vt:lpstr>Main Window</vt:lpstr>
      <vt:lpstr>Deposit </vt:lpstr>
      <vt:lpstr>Cash Withdrawal </vt:lpstr>
      <vt:lpstr>Fast Cash </vt:lpstr>
      <vt:lpstr>PIN Change</vt:lpstr>
      <vt:lpstr>Mini Statement</vt:lpstr>
      <vt:lpstr>Balance Enquiry</vt:lpstr>
      <vt:lpstr>CONCLUSION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Electricity Billing System</dc:title>
  <dc:creator>Adarsh Vishwakarma</dc:creator>
  <cp:lastModifiedBy>Dhruv .</cp:lastModifiedBy>
  <cp:revision>14</cp:revision>
  <dcterms:created xsi:type="dcterms:W3CDTF">2022-11-13T15:41:31Z</dcterms:created>
  <dcterms:modified xsi:type="dcterms:W3CDTF">2024-04-14T04:03:20Z</dcterms:modified>
</cp:coreProperties>
</file>

<file path=docProps/thumbnail.jpeg>
</file>